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6" r:id="rId2"/>
    <p:sldId id="264" r:id="rId3"/>
    <p:sldId id="265" r:id="rId4"/>
    <p:sldId id="267" r:id="rId5"/>
    <p:sldId id="262" r:id="rId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mbria Math" panose="02040503050406030204" pitchFamily="18" charset="0"/>
      <p:regular r:id="rId13"/>
    </p:embeddedFont>
    <p:embeddedFont>
      <p:font typeface="Roboto" panose="02000000000000000000" pitchFamily="2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4858"/>
    <a:srgbClr val="000000"/>
    <a:srgbClr val="FF984E"/>
    <a:srgbClr val="2239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68" d="100"/>
          <a:sy n="168" d="100"/>
        </p:scale>
        <p:origin x="636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712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E0D2A-F526-4DA3-BC6A-E44C0477DB76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58512-F786-4441-8C1E-5D215ECE7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088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2B8A6-3F8F-4912-9D6D-F7BDF7139A8F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78F39-B672-49C6-AC08-AEDEA1414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275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78F39-B672-49C6-AC08-AEDEA14143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72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78F39-B672-49C6-AC08-AEDEA14143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36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78F39-B672-49C6-AC08-AEDEA14143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33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95000">
              <a:srgbClr val="22398A">
                <a:alpha val="80000"/>
              </a:srgbClr>
            </a:gs>
            <a:gs pos="0">
              <a:srgbClr val="FF984E">
                <a:alpha val="80000"/>
              </a:srgbClr>
            </a:gs>
          </a:gsLst>
          <a:lin ang="7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7056"/>
          <a:stretch/>
        </p:blipFill>
        <p:spPr>
          <a:xfrm>
            <a:off x="294481" y="28353"/>
            <a:ext cx="884952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805130"/>
            <a:ext cx="9144000" cy="988472"/>
          </a:xfrm>
          <a:solidFill>
            <a:schemeClr val="tx2">
              <a:lumMod val="75000"/>
              <a:alpha val="80000"/>
            </a:schemeClr>
          </a:solidFill>
        </p:spPr>
        <p:txBody>
          <a:bodyPr lIns="432000" tIns="288000" rIns="432000" bIns="252000" anchor="ctr">
            <a:normAutofit/>
          </a:bodyPr>
          <a:lstStyle>
            <a:lvl1pPr algn="ctr"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15751"/>
            <a:ext cx="9144000" cy="785921"/>
          </a:xfrm>
          <a:noFill/>
          <a:ln>
            <a:noFill/>
          </a:ln>
        </p:spPr>
        <p:txBody>
          <a:bodyPr lIns="432000" tIns="252000" rIns="432000" bIns="25200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25" y="391150"/>
            <a:ext cx="1097901" cy="341331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294481" y="2736503"/>
            <a:ext cx="35190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Real-time</a:t>
            </a:r>
          </a:p>
          <a:p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Analytics</a:t>
            </a:r>
            <a:r>
              <a:rPr lang="en-US" sz="2800" b="1" baseline="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 for</a:t>
            </a:r>
          </a:p>
          <a:p>
            <a:r>
              <a:rPr lang="en-US" sz="2800" b="1" baseline="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Internet of Sports</a:t>
            </a:r>
            <a:endParaRPr lang="en-US" sz="2800" b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469925" y="4156067"/>
            <a:ext cx="3519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Marie Curie European Training Network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415925" y="4156067"/>
            <a:ext cx="54000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14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/>
              <a:t>Title of Meeting, Location, dates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4EB5-CDFB-4CD6-8699-1F8038A9B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"/>
            <a:ext cx="8610600" cy="3415145"/>
          </a:xfrm>
          <a:solidFill>
            <a:schemeClr val="bg2"/>
          </a:solidFill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3415144"/>
            <a:ext cx="8610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4EB5-CDFB-4CD6-8699-1F8038A9BF2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" y="0"/>
            <a:ext cx="5333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7318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226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/>
              <a:t>Title of Meeting, Location, dates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79417"/>
            <a:ext cx="4514850" cy="5355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79417"/>
            <a:ext cx="4514850" cy="5355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4EB5-CDFB-4CD6-8699-1F8038A9B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094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/>
              <a:t>Title of Meeting, Location, dates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4EB5-CDFB-4CD6-8699-1F8038A9B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58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/>
              <a:t>Title of Meeting, Location, dates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4EB5-CDFB-4CD6-8699-1F8038A9B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55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9423"/>
          </a:xfrm>
          <a:prstGeom prst="rect">
            <a:avLst/>
          </a:prstGeom>
          <a:solidFill>
            <a:schemeClr val="tx2"/>
          </a:solidFill>
        </p:spPr>
        <p:txBody>
          <a:bodyPr vert="horz" lIns="288000" tIns="288000" rIns="288000" bIns="28800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969423"/>
            <a:ext cx="9144000" cy="5319617"/>
          </a:xfrm>
          <a:prstGeom prst="rect">
            <a:avLst/>
          </a:prstGeom>
        </p:spPr>
        <p:txBody>
          <a:bodyPr vert="horz" lIns="288000" tIns="288000" rIns="288000" bIns="288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57434" y="6356351"/>
            <a:ext cx="7266566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Title of Meeting, Location, dates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4000" y="6356351"/>
            <a:ext cx="720000" cy="3600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lvl1pPr>
              <a:defRPr lang="en-US" sz="1200" smtClean="0">
                <a:solidFill>
                  <a:schemeClr val="bg1"/>
                </a:solidFill>
              </a:defRPr>
            </a:lvl1pPr>
          </a:lstStyle>
          <a:p>
            <a:pPr algn="r"/>
            <a:fld id="{051E4EB5-CDFB-4CD6-8699-1F8038A9BF27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412482"/>
            <a:ext cx="804143" cy="25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5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TOWARDS DECENTRALIZED GNNS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Lodovico Giaretta, Royal Institute of Technology (KTH)</a:t>
            </a:r>
          </a:p>
        </p:txBody>
      </p:sp>
    </p:spTree>
    <p:extLst>
      <p:ext uri="{BB962C8B-B14F-4D97-AF65-F5344CB8AC3E}">
        <p14:creationId xmlns:p14="http://schemas.microsoft.com/office/powerpoint/2010/main" val="2838969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High-Level 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4EB5-CDFB-4CD6-8699-1F8038A9BF27}" type="slidenum">
              <a:rPr lang="en-US" smtClean="0"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200" dirty="0"/>
              <a:t>Summer School, Stockholm, 11-17 Sep. 2022</a:t>
            </a:r>
            <a:endParaRPr lang="en-US" sz="1200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B95FAA6-25D7-59D0-9BD0-BA7E07F38888}"/>
              </a:ext>
            </a:extLst>
          </p:cNvPr>
          <p:cNvGrpSpPr>
            <a:grpSpLocks noChangeAspect="1"/>
          </p:cNvGrpSpPr>
          <p:nvPr/>
        </p:nvGrpSpPr>
        <p:grpSpPr>
          <a:xfrm>
            <a:off x="4461651" y="2015572"/>
            <a:ext cx="1595874" cy="1396390"/>
            <a:chOff x="24446058" y="6084000"/>
            <a:chExt cx="3456000" cy="302400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49745CF-7455-4666-15B7-4FC33E5D9E8E}"/>
                </a:ext>
              </a:extLst>
            </p:cNvPr>
            <p:cNvSpPr/>
            <p:nvPr/>
          </p:nvSpPr>
          <p:spPr>
            <a:xfrm>
              <a:off x="24446058" y="6084000"/>
              <a:ext cx="576000" cy="576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15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2DF46E0-9D5A-EC96-DCCE-78786629EC8E}"/>
                </a:ext>
              </a:extLst>
            </p:cNvPr>
            <p:cNvSpPr/>
            <p:nvPr/>
          </p:nvSpPr>
          <p:spPr>
            <a:xfrm>
              <a:off x="25022058" y="6084000"/>
              <a:ext cx="576000" cy="576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15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94495E9-87EF-DE5F-1035-4541C49DEFB4}"/>
                </a:ext>
              </a:extLst>
            </p:cNvPr>
            <p:cNvSpPr/>
            <p:nvPr/>
          </p:nvSpPr>
          <p:spPr>
            <a:xfrm>
              <a:off x="25598058" y="6084000"/>
              <a:ext cx="576000" cy="576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15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C939E10F-7064-9192-FBB7-869EB14A939D}"/>
                </a:ext>
              </a:extLst>
            </p:cNvPr>
            <p:cNvSpPr/>
            <p:nvPr/>
          </p:nvSpPr>
          <p:spPr>
            <a:xfrm>
              <a:off x="26174058" y="6084000"/>
              <a:ext cx="576000" cy="576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15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DAA6F04C-EF6D-B9A9-3FB9-9E9A36DF5A0B}"/>
                </a:ext>
              </a:extLst>
            </p:cNvPr>
            <p:cNvSpPr/>
            <p:nvPr/>
          </p:nvSpPr>
          <p:spPr>
            <a:xfrm>
              <a:off x="26750058" y="6084000"/>
              <a:ext cx="576000" cy="576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15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BACFF94E-1405-34AF-C373-72E40330AF60}"/>
                </a:ext>
              </a:extLst>
            </p:cNvPr>
            <p:cNvSpPr/>
            <p:nvPr/>
          </p:nvSpPr>
          <p:spPr>
            <a:xfrm>
              <a:off x="27326058" y="6084000"/>
              <a:ext cx="576000" cy="576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15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B2F9F3A-BD72-CF20-7706-081693F038D1}"/>
                </a:ext>
              </a:extLst>
            </p:cNvPr>
            <p:cNvSpPr/>
            <p:nvPr/>
          </p:nvSpPr>
          <p:spPr>
            <a:xfrm>
              <a:off x="24446058" y="6696000"/>
              <a:ext cx="576000" cy="576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15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27EAA03-8849-27B1-3A51-4B734EDCAAEC}"/>
                </a:ext>
              </a:extLst>
            </p:cNvPr>
            <p:cNvSpPr/>
            <p:nvPr/>
          </p:nvSpPr>
          <p:spPr>
            <a:xfrm>
              <a:off x="25022058" y="6696000"/>
              <a:ext cx="576000" cy="576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15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479AA22C-5948-5A8B-A0E3-EFE4B2BA07B8}"/>
                </a:ext>
              </a:extLst>
            </p:cNvPr>
            <p:cNvSpPr/>
            <p:nvPr/>
          </p:nvSpPr>
          <p:spPr>
            <a:xfrm>
              <a:off x="25598058" y="6696000"/>
              <a:ext cx="576000" cy="576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150" dirty="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EEF92F5B-5F42-AC8F-9135-23E493AA3A0A}"/>
                </a:ext>
              </a:extLst>
            </p:cNvPr>
            <p:cNvSpPr/>
            <p:nvPr/>
          </p:nvSpPr>
          <p:spPr>
            <a:xfrm>
              <a:off x="26174058" y="6696000"/>
              <a:ext cx="576000" cy="576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15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54E5AECC-68FB-66C2-8406-C2E2583B1A31}"/>
                </a:ext>
              </a:extLst>
            </p:cNvPr>
            <p:cNvSpPr/>
            <p:nvPr/>
          </p:nvSpPr>
          <p:spPr>
            <a:xfrm>
              <a:off x="26750058" y="6696000"/>
              <a:ext cx="576000" cy="576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15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5D73A31-52E5-BA06-2EE3-DA24FFBE91B4}"/>
                </a:ext>
              </a:extLst>
            </p:cNvPr>
            <p:cNvSpPr/>
            <p:nvPr/>
          </p:nvSpPr>
          <p:spPr>
            <a:xfrm>
              <a:off x="27326058" y="6696000"/>
              <a:ext cx="576000" cy="576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15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B11B080-0422-9987-8C09-424C8D75336A}"/>
                </a:ext>
              </a:extLst>
            </p:cNvPr>
            <p:cNvSpPr/>
            <p:nvPr/>
          </p:nvSpPr>
          <p:spPr>
            <a:xfrm>
              <a:off x="24446058" y="7308000"/>
              <a:ext cx="576000" cy="576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15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DB3F42B6-6F40-8575-AF91-D0F64A01FAB9}"/>
                </a:ext>
              </a:extLst>
            </p:cNvPr>
            <p:cNvSpPr/>
            <p:nvPr/>
          </p:nvSpPr>
          <p:spPr>
            <a:xfrm>
              <a:off x="25022058" y="7308000"/>
              <a:ext cx="576000" cy="576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15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C5312CB-6DE2-97B4-EA5C-68ACCE09E308}"/>
                </a:ext>
              </a:extLst>
            </p:cNvPr>
            <p:cNvSpPr/>
            <p:nvPr/>
          </p:nvSpPr>
          <p:spPr>
            <a:xfrm>
              <a:off x="25598058" y="7308000"/>
              <a:ext cx="576000" cy="576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15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E5775D90-D63E-F79D-52D6-3FC15D249640}"/>
                </a:ext>
              </a:extLst>
            </p:cNvPr>
            <p:cNvSpPr/>
            <p:nvPr/>
          </p:nvSpPr>
          <p:spPr>
            <a:xfrm>
              <a:off x="26174058" y="7308000"/>
              <a:ext cx="576000" cy="576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15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25415C91-4F00-963B-50FD-7B08B15442A1}"/>
                </a:ext>
              </a:extLst>
            </p:cNvPr>
            <p:cNvSpPr/>
            <p:nvPr/>
          </p:nvSpPr>
          <p:spPr>
            <a:xfrm>
              <a:off x="26750058" y="7308000"/>
              <a:ext cx="576000" cy="576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15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E774FEA6-19C0-3DFA-9032-861160C68426}"/>
                </a:ext>
              </a:extLst>
            </p:cNvPr>
            <p:cNvSpPr/>
            <p:nvPr/>
          </p:nvSpPr>
          <p:spPr>
            <a:xfrm>
              <a:off x="27326058" y="7308000"/>
              <a:ext cx="576000" cy="576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15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D4EB6199-151C-7BD5-37D0-EF6761B2251B}"/>
                </a:ext>
              </a:extLst>
            </p:cNvPr>
            <p:cNvSpPr/>
            <p:nvPr/>
          </p:nvSpPr>
          <p:spPr>
            <a:xfrm>
              <a:off x="24446058" y="7920000"/>
              <a:ext cx="576000" cy="5760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150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7621BA38-C664-0111-3DC3-877CA2CD5EDD}"/>
                </a:ext>
              </a:extLst>
            </p:cNvPr>
            <p:cNvSpPr/>
            <p:nvPr/>
          </p:nvSpPr>
          <p:spPr>
            <a:xfrm>
              <a:off x="25022058" y="7920000"/>
              <a:ext cx="576000" cy="5760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15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3DB6703C-3809-555A-358D-C15E82E1307F}"/>
                </a:ext>
              </a:extLst>
            </p:cNvPr>
            <p:cNvSpPr/>
            <p:nvPr/>
          </p:nvSpPr>
          <p:spPr>
            <a:xfrm>
              <a:off x="25598058" y="7920000"/>
              <a:ext cx="576000" cy="5760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15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84E22250-752B-90FD-5CDB-EE9E33749600}"/>
                </a:ext>
              </a:extLst>
            </p:cNvPr>
            <p:cNvSpPr/>
            <p:nvPr/>
          </p:nvSpPr>
          <p:spPr>
            <a:xfrm>
              <a:off x="26174058" y="7920000"/>
              <a:ext cx="576000" cy="5760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150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5A6F3D11-7206-B712-CDCB-98D6CD57AC98}"/>
                </a:ext>
              </a:extLst>
            </p:cNvPr>
            <p:cNvSpPr/>
            <p:nvPr/>
          </p:nvSpPr>
          <p:spPr>
            <a:xfrm>
              <a:off x="26750058" y="7920000"/>
              <a:ext cx="576000" cy="5760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150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2C86D2B7-2B9F-85E3-2A25-5FDFE8110678}"/>
                </a:ext>
              </a:extLst>
            </p:cNvPr>
            <p:cNvSpPr/>
            <p:nvPr/>
          </p:nvSpPr>
          <p:spPr>
            <a:xfrm>
              <a:off x="27326058" y="7920000"/>
              <a:ext cx="576000" cy="5760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15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FD38A824-6923-46C7-6DCF-4D673ADD4525}"/>
                </a:ext>
              </a:extLst>
            </p:cNvPr>
            <p:cNvSpPr/>
            <p:nvPr/>
          </p:nvSpPr>
          <p:spPr>
            <a:xfrm>
              <a:off x="24446058" y="8532000"/>
              <a:ext cx="576000" cy="576000"/>
            </a:xfrm>
            <a:prstGeom prst="rect">
              <a:avLst/>
            </a:prstGeom>
            <a:solidFill>
              <a:srgbClr val="B381D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15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A2AA5A6F-AAE1-CB03-4637-4A029D66E9F7}"/>
                </a:ext>
              </a:extLst>
            </p:cNvPr>
            <p:cNvSpPr/>
            <p:nvPr/>
          </p:nvSpPr>
          <p:spPr>
            <a:xfrm>
              <a:off x="25022058" y="8532000"/>
              <a:ext cx="576000" cy="576000"/>
            </a:xfrm>
            <a:prstGeom prst="rect">
              <a:avLst/>
            </a:prstGeom>
            <a:solidFill>
              <a:srgbClr val="B381D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150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23F5C277-9CBF-188A-AAC4-6BF5B8817982}"/>
                </a:ext>
              </a:extLst>
            </p:cNvPr>
            <p:cNvSpPr/>
            <p:nvPr/>
          </p:nvSpPr>
          <p:spPr>
            <a:xfrm>
              <a:off x="25598058" y="8532000"/>
              <a:ext cx="576000" cy="576000"/>
            </a:xfrm>
            <a:prstGeom prst="rect">
              <a:avLst/>
            </a:prstGeom>
            <a:solidFill>
              <a:srgbClr val="B381D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15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DCC24878-1EFF-DA2F-1C45-3CB4FA1E6394}"/>
                </a:ext>
              </a:extLst>
            </p:cNvPr>
            <p:cNvSpPr/>
            <p:nvPr/>
          </p:nvSpPr>
          <p:spPr>
            <a:xfrm>
              <a:off x="26174058" y="8532000"/>
              <a:ext cx="576000" cy="576000"/>
            </a:xfrm>
            <a:prstGeom prst="rect">
              <a:avLst/>
            </a:prstGeom>
            <a:solidFill>
              <a:srgbClr val="B381D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150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B1F16996-F849-95BA-FC08-BF0F403A6111}"/>
                </a:ext>
              </a:extLst>
            </p:cNvPr>
            <p:cNvSpPr/>
            <p:nvPr/>
          </p:nvSpPr>
          <p:spPr>
            <a:xfrm>
              <a:off x="26750058" y="8532000"/>
              <a:ext cx="576000" cy="576000"/>
            </a:xfrm>
            <a:prstGeom prst="rect">
              <a:avLst/>
            </a:prstGeom>
            <a:solidFill>
              <a:srgbClr val="B381D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15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DB170CEA-D144-1CF4-7041-4E872F6F82AC}"/>
                </a:ext>
              </a:extLst>
            </p:cNvPr>
            <p:cNvSpPr/>
            <p:nvPr/>
          </p:nvSpPr>
          <p:spPr>
            <a:xfrm>
              <a:off x="27326058" y="8532000"/>
              <a:ext cx="576000" cy="576000"/>
            </a:xfrm>
            <a:prstGeom prst="rect">
              <a:avLst/>
            </a:prstGeom>
            <a:solidFill>
              <a:srgbClr val="B381D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150"/>
            </a:p>
          </p:txBody>
        </p:sp>
      </p:grpSp>
      <p:sp>
        <p:nvSpPr>
          <p:cNvPr id="95" name="Arrow: Right 94">
            <a:extLst>
              <a:ext uri="{FF2B5EF4-FFF2-40B4-BE49-F238E27FC236}">
                <a16:creationId xmlns:a16="http://schemas.microsoft.com/office/drawing/2014/main" id="{0301BC36-5D35-15FF-A0AC-132A9ACFEC6F}"/>
              </a:ext>
            </a:extLst>
          </p:cNvPr>
          <p:cNvSpPr>
            <a:spLocks noChangeAspect="1"/>
          </p:cNvSpPr>
          <p:nvPr/>
        </p:nvSpPr>
        <p:spPr>
          <a:xfrm>
            <a:off x="3275277" y="2458282"/>
            <a:ext cx="966321" cy="538087"/>
          </a:xfrm>
          <a:prstGeom prst="rightArrow">
            <a:avLst/>
          </a:prstGeom>
          <a:solidFill>
            <a:srgbClr val="BFB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GNN</a:t>
            </a:r>
            <a:endParaRPr lang="en-150" sz="16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C3B00E65-D54C-A0AB-38A0-ECBFE1E9D5EC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726245" y="1306034"/>
                <a:ext cx="247618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/>
                  <a:t>Graph adjacency </a:t>
                </a:r>
                <a14:m>
                  <m:oMath xmlns:m="http://schemas.openxmlformats.org/officeDocument/2006/math"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it-IT" sz="1600" dirty="0"/>
              </a:p>
              <a:p>
                <a:r>
                  <a:rPr lang="it-IT" sz="1600" dirty="0"/>
                  <a:t>Node features </a:t>
                </a:r>
                <a14:m>
                  <m:oMath xmlns:m="http://schemas.openxmlformats.org/officeDocument/2006/math"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150" sz="1600" dirty="0"/>
              </a:p>
            </p:txBody>
          </p:sp>
        </mc:Choice>
        <mc:Fallback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C3B00E65-D54C-A0AB-38A0-ECBFE1E9D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245" y="1306034"/>
                <a:ext cx="2476189" cy="584775"/>
              </a:xfrm>
              <a:prstGeom prst="rect">
                <a:avLst/>
              </a:prstGeom>
              <a:blipFill>
                <a:blip r:embed="rId3"/>
                <a:stretch>
                  <a:fillRect l="-1232" t="-3125" b="-12500"/>
                </a:stretch>
              </a:blipFill>
            </p:spPr>
            <p:txBody>
              <a:bodyPr/>
              <a:lstStyle/>
              <a:p>
                <a:r>
                  <a:rPr lang="en-150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D024582F-4252-FEE3-8A1C-1583B8BE14C3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4241598" y="1451396"/>
                <a:ext cx="217983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/>
                  <a:t>Node embeddings </a:t>
                </a:r>
                <a14:m>
                  <m:oMath xmlns:m="http://schemas.openxmlformats.org/officeDocument/2006/math"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150" sz="1600" dirty="0"/>
              </a:p>
            </p:txBody>
          </p:sp>
        </mc:Choice>
        <mc:Fallback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D024582F-4252-FEE3-8A1C-1583B8BE14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1598" y="1451396"/>
                <a:ext cx="2179833" cy="338554"/>
              </a:xfrm>
              <a:prstGeom prst="rect">
                <a:avLst/>
              </a:prstGeom>
              <a:blipFill>
                <a:blip r:embed="rId4"/>
                <a:stretch>
                  <a:fillRect l="-1681" t="-5357" b="-21429"/>
                </a:stretch>
              </a:blipFill>
            </p:spPr>
            <p:txBody>
              <a:bodyPr/>
              <a:lstStyle/>
              <a:p>
                <a:r>
                  <a:rPr lang="en-15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Arrow: Right 97">
            <a:extLst>
              <a:ext uri="{FF2B5EF4-FFF2-40B4-BE49-F238E27FC236}">
                <a16:creationId xmlns:a16="http://schemas.microsoft.com/office/drawing/2014/main" id="{CE39CA6E-CA6A-52B0-C863-E052043CC8BA}"/>
              </a:ext>
            </a:extLst>
          </p:cNvPr>
          <p:cNvSpPr>
            <a:spLocks noChangeAspect="1"/>
          </p:cNvSpPr>
          <p:nvPr/>
        </p:nvSpPr>
        <p:spPr>
          <a:xfrm>
            <a:off x="6276425" y="2443780"/>
            <a:ext cx="966321" cy="538087"/>
          </a:xfrm>
          <a:prstGeom prst="rightArrow">
            <a:avLst/>
          </a:prstGeom>
          <a:solidFill>
            <a:srgbClr val="BFB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ML</a:t>
            </a:r>
            <a:endParaRPr lang="en-150" sz="1600" dirty="0">
              <a:solidFill>
                <a:schemeClr val="tx1"/>
              </a:solidFill>
            </a:endParaRPr>
          </a:p>
        </p:txBody>
      </p:sp>
      <p:pic>
        <p:nvPicPr>
          <p:cNvPr id="99" name="Graphic 98" descr="Badge Tick1 with solid fill">
            <a:extLst>
              <a:ext uri="{FF2B5EF4-FFF2-40B4-BE49-F238E27FC236}">
                <a16:creationId xmlns:a16="http://schemas.microsoft.com/office/drawing/2014/main" id="{C83C4B85-08C2-53B2-952F-8C570F45F4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61646" y="2342098"/>
            <a:ext cx="667261" cy="667261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12722C17-F20D-4DFA-C67C-AA2D2D411AE7}"/>
              </a:ext>
            </a:extLst>
          </p:cNvPr>
          <p:cNvSpPr txBox="1">
            <a:spLocks noChangeAspect="1"/>
          </p:cNvSpPr>
          <p:nvPr/>
        </p:nvSpPr>
        <p:spPr>
          <a:xfrm>
            <a:off x="6924989" y="1356961"/>
            <a:ext cx="1740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Task-specific output</a:t>
            </a:r>
            <a:endParaRPr lang="en-150" sz="1600" dirty="0"/>
          </a:p>
        </p:txBody>
      </p:sp>
      <p:sp>
        <p:nvSpPr>
          <p:cNvPr id="102" name="Content Placeholder 6">
            <a:extLst>
              <a:ext uri="{FF2B5EF4-FFF2-40B4-BE49-F238E27FC236}">
                <a16:creationId xmlns:a16="http://schemas.microsoft.com/office/drawing/2014/main" id="{C89E27D5-29E5-742F-773E-52E1C14FD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966765"/>
            <a:ext cx="9144000" cy="226958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it-IT" dirty="0"/>
              <a:t>Decentralization requirements: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b="1" dirty="0">
                <a:solidFill>
                  <a:srgbClr val="FF0000"/>
                </a:solidFill>
              </a:rPr>
              <a:t>Privacy</a:t>
            </a:r>
            <a:r>
              <a:rPr lang="it-IT" dirty="0"/>
              <a:t>: each node only has a </a:t>
            </a:r>
            <a:r>
              <a:rPr lang="it-IT" b="1" dirty="0">
                <a:solidFill>
                  <a:srgbClr val="FF0000"/>
                </a:solidFill>
              </a:rPr>
              <a:t>local view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b="1" dirty="0">
                <a:solidFill>
                  <a:srgbClr val="FF0000"/>
                </a:solidFill>
              </a:rPr>
              <a:t>Scalability</a:t>
            </a:r>
            <a:r>
              <a:rPr lang="it-IT" dirty="0"/>
              <a:t>: low overhead, high fault tolerance</a:t>
            </a: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E2F238D-E5C8-C519-8197-45AE7F828FF1}"/>
              </a:ext>
            </a:extLst>
          </p:cNvPr>
          <p:cNvGrpSpPr>
            <a:grpSpLocks noChangeAspect="1"/>
          </p:cNvGrpSpPr>
          <p:nvPr/>
        </p:nvGrpSpPr>
        <p:grpSpPr>
          <a:xfrm>
            <a:off x="692904" y="1965375"/>
            <a:ext cx="2262212" cy="1637040"/>
            <a:chOff x="3287933" y="13049251"/>
            <a:chExt cx="7056316" cy="5043714"/>
          </a:xfrm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D2BC5943-2ACC-634A-088D-BCF6F5235B10}"/>
                </a:ext>
              </a:extLst>
            </p:cNvPr>
            <p:cNvSpPr/>
            <p:nvPr/>
          </p:nvSpPr>
          <p:spPr>
            <a:xfrm>
              <a:off x="3287933" y="14609536"/>
              <a:ext cx="914400" cy="914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solidFill>
                    <a:schemeClr val="tx1"/>
                  </a:solidFill>
                </a:rPr>
                <a:t>A</a:t>
              </a:r>
              <a:endParaRPr lang="en-150" dirty="0">
                <a:solidFill>
                  <a:schemeClr val="tx1"/>
                </a:solidFill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10513784-0FAF-F160-5A2C-6524E32935B0}"/>
                </a:ext>
              </a:extLst>
            </p:cNvPr>
            <p:cNvSpPr/>
            <p:nvPr/>
          </p:nvSpPr>
          <p:spPr>
            <a:xfrm>
              <a:off x="4753442" y="17178565"/>
              <a:ext cx="914400" cy="914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solidFill>
                    <a:schemeClr val="tx1"/>
                  </a:solidFill>
                </a:rPr>
                <a:t>C</a:t>
              </a:r>
              <a:endParaRPr lang="en-150" dirty="0">
                <a:solidFill>
                  <a:schemeClr val="tx1"/>
                </a:solidFill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740EAB5A-7744-00B6-FFEE-FB42D7C5ABE4}"/>
                </a:ext>
              </a:extLst>
            </p:cNvPr>
            <p:cNvSpPr/>
            <p:nvPr/>
          </p:nvSpPr>
          <p:spPr>
            <a:xfrm>
              <a:off x="7808405" y="13049251"/>
              <a:ext cx="914400" cy="9144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solidFill>
                    <a:schemeClr val="tx1"/>
                  </a:solidFill>
                </a:rPr>
                <a:t>B</a:t>
              </a:r>
              <a:endParaRPr lang="en-150" dirty="0">
                <a:solidFill>
                  <a:schemeClr val="tx1"/>
                </a:solidFill>
              </a:endParaRP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85D212E4-0873-BB88-EBDE-B1E48DD8BC9C}"/>
                </a:ext>
              </a:extLst>
            </p:cNvPr>
            <p:cNvSpPr/>
            <p:nvPr/>
          </p:nvSpPr>
          <p:spPr>
            <a:xfrm>
              <a:off x="5793491" y="15489465"/>
              <a:ext cx="914400" cy="9144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solidFill>
                    <a:schemeClr val="tx1"/>
                  </a:solidFill>
                </a:rPr>
                <a:t>D</a:t>
              </a:r>
              <a:endParaRPr lang="en-150" dirty="0">
                <a:solidFill>
                  <a:schemeClr val="tx1"/>
                </a:solidFill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41B02325-E430-A43C-9B03-BBE7BE007DEB}"/>
                </a:ext>
              </a:extLst>
            </p:cNvPr>
            <p:cNvSpPr/>
            <p:nvPr/>
          </p:nvSpPr>
          <p:spPr>
            <a:xfrm>
              <a:off x="9429849" y="15946665"/>
              <a:ext cx="914400" cy="914400"/>
            </a:xfrm>
            <a:prstGeom prst="ellipse">
              <a:avLst/>
            </a:prstGeom>
            <a:solidFill>
              <a:srgbClr val="B381D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solidFill>
                    <a:schemeClr val="tx1"/>
                  </a:solidFill>
                </a:rPr>
                <a:t>E</a:t>
              </a:r>
              <a:endParaRPr lang="en-150" dirty="0">
                <a:solidFill>
                  <a:schemeClr val="tx1"/>
                </a:solidFill>
              </a:endParaRPr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152D8EA-65D1-0F5B-1341-9DDCC9614D0B}"/>
                </a:ext>
              </a:extLst>
            </p:cNvPr>
            <p:cNvCxnSpPr>
              <a:stCxn id="106" idx="3"/>
              <a:endCxn id="107" idx="7"/>
            </p:cNvCxnSpPr>
            <p:nvPr/>
          </p:nvCxnSpPr>
          <p:spPr>
            <a:xfrm flipH="1">
              <a:off x="6573980" y="13829740"/>
              <a:ext cx="1368336" cy="17936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3F1EBA0F-166D-36C2-E71F-576265EA116B}"/>
                </a:ext>
              </a:extLst>
            </p:cNvPr>
            <p:cNvCxnSpPr>
              <a:stCxn id="106" idx="5"/>
              <a:endCxn id="108" idx="1"/>
            </p:cNvCxnSpPr>
            <p:nvPr/>
          </p:nvCxnSpPr>
          <p:spPr>
            <a:xfrm>
              <a:off x="8588894" y="13829740"/>
              <a:ext cx="974866" cy="22508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8AE35B7-3DA1-2DA2-9545-4A4EAFE34186}"/>
                </a:ext>
              </a:extLst>
            </p:cNvPr>
            <p:cNvCxnSpPr>
              <a:stCxn id="105" idx="6"/>
              <a:endCxn id="108" idx="3"/>
            </p:cNvCxnSpPr>
            <p:nvPr/>
          </p:nvCxnSpPr>
          <p:spPr>
            <a:xfrm flipV="1">
              <a:off x="5667842" y="16727154"/>
              <a:ext cx="3895918" cy="90861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C9E91F38-8567-E39D-F5C3-3458EBE5AEF5}"/>
                </a:ext>
              </a:extLst>
            </p:cNvPr>
            <p:cNvCxnSpPr>
              <a:stCxn id="107" idx="6"/>
              <a:endCxn id="108" idx="2"/>
            </p:cNvCxnSpPr>
            <p:nvPr/>
          </p:nvCxnSpPr>
          <p:spPr>
            <a:xfrm>
              <a:off x="6707891" y="15946665"/>
              <a:ext cx="2721958" cy="457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D9E80A19-2737-B528-F1C1-8BE0CB2ADBAD}"/>
                </a:ext>
              </a:extLst>
            </p:cNvPr>
            <p:cNvCxnSpPr>
              <a:stCxn id="104" idx="5"/>
              <a:endCxn id="105" idx="1"/>
            </p:cNvCxnSpPr>
            <p:nvPr/>
          </p:nvCxnSpPr>
          <p:spPr>
            <a:xfrm>
              <a:off x="4068422" y="15390025"/>
              <a:ext cx="818931" cy="19224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8112A63D-8F9B-9D2A-F139-8CE20506CF37}"/>
                </a:ext>
              </a:extLst>
            </p:cNvPr>
            <p:cNvCxnSpPr>
              <a:stCxn id="106" idx="2"/>
              <a:endCxn id="104" idx="6"/>
            </p:cNvCxnSpPr>
            <p:nvPr/>
          </p:nvCxnSpPr>
          <p:spPr>
            <a:xfrm flipH="1">
              <a:off x="4202333" y="13506451"/>
              <a:ext cx="3606072" cy="15602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3181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Zooming 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4EB5-CDFB-4CD6-8699-1F8038A9BF27}" type="slidenum">
              <a:rPr lang="en-US" smtClean="0"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200" dirty="0"/>
              <a:t>Summer School, Stockholm, 11-17 Sep. 2022</a:t>
            </a:r>
            <a:endParaRPr lang="en-US" sz="1200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6318F0E-2331-4C46-13B4-882454A8F716}"/>
              </a:ext>
            </a:extLst>
          </p:cNvPr>
          <p:cNvGrpSpPr>
            <a:grpSpLocks noChangeAspect="1"/>
          </p:cNvGrpSpPr>
          <p:nvPr/>
        </p:nvGrpSpPr>
        <p:grpSpPr>
          <a:xfrm>
            <a:off x="225143" y="1148041"/>
            <a:ext cx="2262212" cy="1637040"/>
            <a:chOff x="3287933" y="13049251"/>
            <a:chExt cx="7056316" cy="5043714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0AE9B0B-02CD-0E1F-7ED6-DB87452FF01C}"/>
                </a:ext>
              </a:extLst>
            </p:cNvPr>
            <p:cNvSpPr/>
            <p:nvPr/>
          </p:nvSpPr>
          <p:spPr>
            <a:xfrm>
              <a:off x="3287933" y="14609536"/>
              <a:ext cx="914400" cy="914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solidFill>
                    <a:schemeClr val="tx1"/>
                  </a:solidFill>
                </a:rPr>
                <a:t>A</a:t>
              </a:r>
              <a:endParaRPr lang="en-150" dirty="0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BCA30B3-D969-2974-B885-604C1D2D9B12}"/>
                </a:ext>
              </a:extLst>
            </p:cNvPr>
            <p:cNvSpPr/>
            <p:nvPr/>
          </p:nvSpPr>
          <p:spPr>
            <a:xfrm>
              <a:off x="4753442" y="17178565"/>
              <a:ext cx="914400" cy="914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solidFill>
                    <a:schemeClr val="tx1"/>
                  </a:solidFill>
                </a:rPr>
                <a:t>C</a:t>
              </a:r>
              <a:endParaRPr lang="en-150" dirty="0">
                <a:solidFill>
                  <a:schemeClr val="tx1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B1747FE-64C5-0FB1-62FA-50AC55038C0F}"/>
                </a:ext>
              </a:extLst>
            </p:cNvPr>
            <p:cNvSpPr/>
            <p:nvPr/>
          </p:nvSpPr>
          <p:spPr>
            <a:xfrm>
              <a:off x="7808405" y="13049251"/>
              <a:ext cx="914400" cy="9144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solidFill>
                    <a:schemeClr val="tx1"/>
                  </a:solidFill>
                </a:rPr>
                <a:t>B</a:t>
              </a:r>
              <a:endParaRPr lang="en-150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15CE36D-28D8-E7EE-D9C7-126A4486224C}"/>
                </a:ext>
              </a:extLst>
            </p:cNvPr>
            <p:cNvSpPr/>
            <p:nvPr/>
          </p:nvSpPr>
          <p:spPr>
            <a:xfrm>
              <a:off x="5793491" y="15489465"/>
              <a:ext cx="914400" cy="9144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solidFill>
                    <a:schemeClr val="tx1"/>
                  </a:solidFill>
                </a:rPr>
                <a:t>D</a:t>
              </a:r>
              <a:endParaRPr lang="en-150" dirty="0">
                <a:solidFill>
                  <a:schemeClr val="tx1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E3DB701-591C-CA33-51CE-1A04E01B7233}"/>
                </a:ext>
              </a:extLst>
            </p:cNvPr>
            <p:cNvSpPr/>
            <p:nvPr/>
          </p:nvSpPr>
          <p:spPr>
            <a:xfrm>
              <a:off x="9429849" y="15946665"/>
              <a:ext cx="914400" cy="914400"/>
            </a:xfrm>
            <a:prstGeom prst="ellipse">
              <a:avLst/>
            </a:prstGeom>
            <a:solidFill>
              <a:srgbClr val="B381D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solidFill>
                    <a:schemeClr val="tx1"/>
                  </a:solidFill>
                </a:rPr>
                <a:t>E</a:t>
              </a:r>
              <a:endParaRPr lang="en-150" dirty="0">
                <a:solidFill>
                  <a:schemeClr val="tx1"/>
                </a:solidFill>
              </a:endParaRP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620E966-1198-9A3C-05CC-F938AA6B509D}"/>
                </a:ext>
              </a:extLst>
            </p:cNvPr>
            <p:cNvCxnSpPr>
              <a:stCxn id="36" idx="3"/>
              <a:endCxn id="37" idx="7"/>
            </p:cNvCxnSpPr>
            <p:nvPr/>
          </p:nvCxnSpPr>
          <p:spPr>
            <a:xfrm flipH="1">
              <a:off x="6573980" y="13829740"/>
              <a:ext cx="1368336" cy="17936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4267750-9DB0-F88A-BC42-2E9A5E652C1E}"/>
                </a:ext>
              </a:extLst>
            </p:cNvPr>
            <p:cNvCxnSpPr>
              <a:stCxn id="36" idx="5"/>
              <a:endCxn id="38" idx="1"/>
            </p:cNvCxnSpPr>
            <p:nvPr/>
          </p:nvCxnSpPr>
          <p:spPr>
            <a:xfrm>
              <a:off x="8588894" y="13829740"/>
              <a:ext cx="974866" cy="22508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096CF20-EBCF-69DD-1E5A-6B93B03F03B5}"/>
                </a:ext>
              </a:extLst>
            </p:cNvPr>
            <p:cNvCxnSpPr>
              <a:stCxn id="35" idx="6"/>
              <a:endCxn id="38" idx="3"/>
            </p:cNvCxnSpPr>
            <p:nvPr/>
          </p:nvCxnSpPr>
          <p:spPr>
            <a:xfrm flipV="1">
              <a:off x="5667842" y="16727154"/>
              <a:ext cx="3895918" cy="90861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8F3A4B9-58DC-4D2F-CE30-E923511281B6}"/>
                </a:ext>
              </a:extLst>
            </p:cNvPr>
            <p:cNvCxnSpPr>
              <a:stCxn id="37" idx="6"/>
              <a:endCxn id="38" idx="2"/>
            </p:cNvCxnSpPr>
            <p:nvPr/>
          </p:nvCxnSpPr>
          <p:spPr>
            <a:xfrm>
              <a:off x="6707891" y="15946665"/>
              <a:ext cx="2721958" cy="457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2D53026-4A95-DD3D-549D-6F9AD6A539D1}"/>
                </a:ext>
              </a:extLst>
            </p:cNvPr>
            <p:cNvCxnSpPr>
              <a:stCxn id="34" idx="5"/>
              <a:endCxn id="35" idx="1"/>
            </p:cNvCxnSpPr>
            <p:nvPr/>
          </p:nvCxnSpPr>
          <p:spPr>
            <a:xfrm>
              <a:off x="4068422" y="15390025"/>
              <a:ext cx="818931" cy="19224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C17D973-62F9-6568-399E-E26AE29F9FAD}"/>
                </a:ext>
              </a:extLst>
            </p:cNvPr>
            <p:cNvCxnSpPr>
              <a:stCxn id="36" idx="2"/>
              <a:endCxn id="34" idx="6"/>
            </p:cNvCxnSpPr>
            <p:nvPr/>
          </p:nvCxnSpPr>
          <p:spPr>
            <a:xfrm flipH="1">
              <a:off x="4202333" y="13506451"/>
              <a:ext cx="3606072" cy="15602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4E742A9-5BB8-156F-64F8-B696EECD74F4}"/>
              </a:ext>
            </a:extLst>
          </p:cNvPr>
          <p:cNvGrpSpPr>
            <a:grpSpLocks noChangeAspect="1"/>
          </p:cNvGrpSpPr>
          <p:nvPr/>
        </p:nvGrpSpPr>
        <p:grpSpPr>
          <a:xfrm>
            <a:off x="2065981" y="1298213"/>
            <a:ext cx="6540972" cy="4885517"/>
            <a:chOff x="13445442" y="9845277"/>
            <a:chExt cx="15740819" cy="1175697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3341282-8C34-2D02-FB4E-9915E5CC7299}"/>
                </a:ext>
              </a:extLst>
            </p:cNvPr>
            <p:cNvSpPr/>
            <p:nvPr/>
          </p:nvSpPr>
          <p:spPr>
            <a:xfrm>
              <a:off x="20554677" y="16327066"/>
              <a:ext cx="1190113" cy="71629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it-IT" sz="1400" dirty="0">
                  <a:solidFill>
                    <a:schemeClr val="tx1"/>
                  </a:solidFill>
                </a:rPr>
                <a:t>AGG</a:t>
              </a:r>
              <a:endParaRPr lang="en-150" sz="1400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0605C25-9793-A1B0-872A-0C1B2AA466B2}"/>
                </a:ext>
              </a:extLst>
            </p:cNvPr>
            <p:cNvSpPr/>
            <p:nvPr/>
          </p:nvSpPr>
          <p:spPr>
            <a:xfrm>
              <a:off x="23009410" y="13662636"/>
              <a:ext cx="914400" cy="914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solidFill>
                    <a:schemeClr val="tx1"/>
                  </a:solidFill>
                </a:rPr>
                <a:t>A</a:t>
              </a:r>
              <a:endParaRPr lang="en-150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349CC39-FF9B-684D-EE18-3390687C34CA}"/>
                </a:ext>
              </a:extLst>
            </p:cNvPr>
            <p:cNvSpPr/>
            <p:nvPr/>
          </p:nvSpPr>
          <p:spPr>
            <a:xfrm>
              <a:off x="27639713" y="14833757"/>
              <a:ext cx="914400" cy="914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solidFill>
                    <a:schemeClr val="tx1"/>
                  </a:solidFill>
                </a:rPr>
                <a:t>A</a:t>
              </a:r>
              <a:endParaRPr lang="en-150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1EDED7A-98EC-7777-6571-B159FBE3A8E5}"/>
                </a:ext>
              </a:extLst>
            </p:cNvPr>
            <p:cNvSpPr/>
            <p:nvPr/>
          </p:nvSpPr>
          <p:spPr>
            <a:xfrm>
              <a:off x="27639713" y="18753175"/>
              <a:ext cx="914400" cy="914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solidFill>
                    <a:schemeClr val="tx1"/>
                  </a:solidFill>
                </a:rPr>
                <a:t>A</a:t>
              </a:r>
              <a:endParaRPr lang="en-150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AAAC70F-B59D-C7C0-5DD2-4CCAF9AAF27C}"/>
                </a:ext>
              </a:extLst>
            </p:cNvPr>
            <p:cNvSpPr/>
            <p:nvPr/>
          </p:nvSpPr>
          <p:spPr>
            <a:xfrm>
              <a:off x="27639713" y="11752384"/>
              <a:ext cx="914400" cy="914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solidFill>
                    <a:schemeClr val="tx1"/>
                  </a:solidFill>
                </a:rPr>
                <a:t>A</a:t>
              </a:r>
              <a:endParaRPr lang="en-150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F1E54EC-4B5B-C141-75E4-0B47C6947305}"/>
                </a:ext>
              </a:extLst>
            </p:cNvPr>
            <p:cNvSpPr/>
            <p:nvPr/>
          </p:nvSpPr>
          <p:spPr>
            <a:xfrm>
              <a:off x="18375657" y="16225875"/>
              <a:ext cx="914400" cy="914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solidFill>
                    <a:schemeClr val="tx1"/>
                  </a:solidFill>
                </a:rPr>
                <a:t>A</a:t>
              </a:r>
              <a:endParaRPr lang="en-150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8258D7B-19B3-3685-C904-38FE317634A6}"/>
                </a:ext>
              </a:extLst>
            </p:cNvPr>
            <p:cNvSpPr/>
            <p:nvPr/>
          </p:nvSpPr>
          <p:spPr>
            <a:xfrm>
              <a:off x="23009410" y="16228015"/>
              <a:ext cx="914400" cy="9144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solidFill>
                    <a:schemeClr val="tx1"/>
                  </a:solidFill>
                </a:rPr>
                <a:t>B</a:t>
              </a:r>
              <a:endParaRPr lang="en-150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A429A04-C25E-BA96-907E-692E835F0311}"/>
                </a:ext>
              </a:extLst>
            </p:cNvPr>
            <p:cNvSpPr/>
            <p:nvPr/>
          </p:nvSpPr>
          <p:spPr>
            <a:xfrm>
              <a:off x="23009410" y="18836246"/>
              <a:ext cx="914400" cy="914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solidFill>
                    <a:schemeClr val="tx1"/>
                  </a:solidFill>
                </a:rPr>
                <a:t>C</a:t>
              </a:r>
              <a:endParaRPr lang="en-15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D289631-B0CE-0796-23F3-ED23B14FB8BE}"/>
                </a:ext>
              </a:extLst>
            </p:cNvPr>
            <p:cNvSpPr/>
            <p:nvPr/>
          </p:nvSpPr>
          <p:spPr>
            <a:xfrm>
              <a:off x="25184980" y="16314366"/>
              <a:ext cx="1190113" cy="71629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it-IT" sz="1400" dirty="0">
                  <a:solidFill>
                    <a:schemeClr val="tx1"/>
                  </a:solidFill>
                </a:rPr>
                <a:t>AGG</a:t>
              </a:r>
              <a:endParaRPr lang="en-150" sz="14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5B685A7-EB9C-D5DA-DF99-3CF7DB8413B4}"/>
                </a:ext>
              </a:extLst>
            </p:cNvPr>
            <p:cNvSpPr/>
            <p:nvPr/>
          </p:nvSpPr>
          <p:spPr>
            <a:xfrm>
              <a:off x="25184980" y="12803734"/>
              <a:ext cx="1190113" cy="71629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it-IT" sz="1400" dirty="0">
                  <a:solidFill>
                    <a:schemeClr val="tx1"/>
                  </a:solidFill>
                </a:rPr>
                <a:t>AGG</a:t>
              </a:r>
              <a:endParaRPr lang="en-150" sz="14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79B0E69-EC95-EA10-A2B3-90A6ADDC7C53}"/>
                </a:ext>
              </a:extLst>
            </p:cNvPr>
            <p:cNvSpPr/>
            <p:nvPr/>
          </p:nvSpPr>
          <p:spPr>
            <a:xfrm>
              <a:off x="25184980" y="19824999"/>
              <a:ext cx="1190113" cy="71629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it-IT" sz="1400" dirty="0">
                  <a:solidFill>
                    <a:schemeClr val="tx1"/>
                  </a:solidFill>
                </a:rPr>
                <a:t>AGG</a:t>
              </a:r>
              <a:endParaRPr lang="en-150" sz="1400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8CA2173-B733-3689-6049-E65FD189F829}"/>
                </a:ext>
              </a:extLst>
            </p:cNvPr>
            <p:cNvSpPr/>
            <p:nvPr/>
          </p:nvSpPr>
          <p:spPr>
            <a:xfrm>
              <a:off x="27639713" y="16732539"/>
              <a:ext cx="914400" cy="9144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solidFill>
                    <a:schemeClr val="tx1"/>
                  </a:solidFill>
                </a:rPr>
                <a:t>D</a:t>
              </a:r>
              <a:endParaRPr lang="en-150" dirty="0">
                <a:solidFill>
                  <a:schemeClr val="tx1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52D522C-9417-E87E-5524-FD6FA3F9B2A9}"/>
                </a:ext>
              </a:extLst>
            </p:cNvPr>
            <p:cNvSpPr/>
            <p:nvPr/>
          </p:nvSpPr>
          <p:spPr>
            <a:xfrm>
              <a:off x="27639713" y="17682686"/>
              <a:ext cx="914400" cy="914400"/>
            </a:xfrm>
            <a:prstGeom prst="ellipse">
              <a:avLst/>
            </a:prstGeom>
            <a:solidFill>
              <a:srgbClr val="B381D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solidFill>
                    <a:schemeClr val="tx1"/>
                  </a:solidFill>
                </a:rPr>
                <a:t>E</a:t>
              </a:r>
              <a:endParaRPr lang="en-150" dirty="0">
                <a:solidFill>
                  <a:schemeClr val="tx1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2282DEE-4474-74B3-C82F-58E385D7DED8}"/>
                </a:ext>
              </a:extLst>
            </p:cNvPr>
            <p:cNvSpPr/>
            <p:nvPr/>
          </p:nvSpPr>
          <p:spPr>
            <a:xfrm>
              <a:off x="27643163" y="13651849"/>
              <a:ext cx="914400" cy="914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solidFill>
                    <a:schemeClr val="tx1"/>
                  </a:solidFill>
                </a:rPr>
                <a:t>C</a:t>
              </a:r>
              <a:endParaRPr lang="en-150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14A41F8-4A51-7E0D-2C52-F73DA24141F6}"/>
                </a:ext>
              </a:extLst>
            </p:cNvPr>
            <p:cNvSpPr/>
            <p:nvPr/>
          </p:nvSpPr>
          <p:spPr>
            <a:xfrm>
              <a:off x="27639713" y="12702091"/>
              <a:ext cx="914400" cy="9144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solidFill>
                    <a:schemeClr val="tx1"/>
                  </a:solidFill>
                </a:rPr>
                <a:t>B</a:t>
              </a:r>
              <a:endParaRPr lang="en-150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88D6DFC-58B4-50B0-AC20-89CFC6ECD866}"/>
                </a:ext>
              </a:extLst>
            </p:cNvPr>
            <p:cNvSpPr/>
            <p:nvPr/>
          </p:nvSpPr>
          <p:spPr>
            <a:xfrm>
              <a:off x="27639713" y="15783515"/>
              <a:ext cx="914400" cy="9144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solidFill>
                    <a:schemeClr val="tx1"/>
                  </a:solidFill>
                </a:rPr>
                <a:t>B</a:t>
              </a:r>
              <a:endParaRPr lang="en-150" dirty="0">
                <a:solidFill>
                  <a:schemeClr val="tx1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F02FEBE-341D-490E-EE21-BC3BC996CDA8}"/>
                </a:ext>
              </a:extLst>
            </p:cNvPr>
            <p:cNvSpPr/>
            <p:nvPr/>
          </p:nvSpPr>
          <p:spPr>
            <a:xfrm>
              <a:off x="27639713" y="20687855"/>
              <a:ext cx="914400" cy="914400"/>
            </a:xfrm>
            <a:prstGeom prst="ellipse">
              <a:avLst/>
            </a:prstGeom>
            <a:solidFill>
              <a:srgbClr val="B381D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solidFill>
                    <a:schemeClr val="tx1"/>
                  </a:solidFill>
                </a:rPr>
                <a:t>E</a:t>
              </a:r>
              <a:endParaRPr lang="en-150" dirty="0">
                <a:solidFill>
                  <a:schemeClr val="tx1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EE03F1E-4C96-D481-D045-16AE28D398A9}"/>
                </a:ext>
              </a:extLst>
            </p:cNvPr>
            <p:cNvSpPr/>
            <p:nvPr/>
          </p:nvSpPr>
          <p:spPr>
            <a:xfrm>
              <a:off x="27639713" y="19720515"/>
              <a:ext cx="914400" cy="914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solidFill>
                    <a:schemeClr val="tx1"/>
                  </a:solidFill>
                </a:rPr>
                <a:t>C</a:t>
              </a:r>
              <a:endParaRPr lang="en-150" dirty="0">
                <a:solidFill>
                  <a:schemeClr val="tx1"/>
                </a:solidFill>
              </a:endParaRP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34FFD4B-5649-D257-E8AA-86AE6CB04FE6}"/>
                </a:ext>
              </a:extLst>
            </p:cNvPr>
            <p:cNvCxnSpPr>
              <a:stCxn id="20" idx="2"/>
              <a:endCxn id="15" idx="3"/>
            </p:cNvCxnSpPr>
            <p:nvPr/>
          </p:nvCxnSpPr>
          <p:spPr>
            <a:xfrm flipH="1">
              <a:off x="26375093" y="13159291"/>
              <a:ext cx="1264620" cy="259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E3AB910-7BFE-B9E1-6FB1-BEF4F0E6B430}"/>
                </a:ext>
              </a:extLst>
            </p:cNvPr>
            <p:cNvCxnSpPr>
              <a:stCxn id="23" idx="2"/>
              <a:endCxn id="16" idx="3"/>
            </p:cNvCxnSpPr>
            <p:nvPr/>
          </p:nvCxnSpPr>
          <p:spPr>
            <a:xfrm flipH="1">
              <a:off x="26375093" y="20177715"/>
              <a:ext cx="1264620" cy="5433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67628E82-51C7-FAB6-9157-D8A8BB8964B8}"/>
                </a:ext>
              </a:extLst>
            </p:cNvPr>
            <p:cNvCxnSpPr>
              <a:stCxn id="14" idx="1"/>
              <a:endCxn id="12" idx="6"/>
            </p:cNvCxnSpPr>
            <p:nvPr/>
          </p:nvCxnSpPr>
          <p:spPr>
            <a:xfrm flipH="1">
              <a:off x="23923810" y="16672515"/>
              <a:ext cx="1261170" cy="127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92A1D81A-2D45-A0FB-7CF3-41750909AB56}"/>
                </a:ext>
              </a:extLst>
            </p:cNvPr>
            <p:cNvCxnSpPr>
              <a:stCxn id="12" idx="2"/>
              <a:endCxn id="4" idx="3"/>
            </p:cNvCxnSpPr>
            <p:nvPr/>
          </p:nvCxnSpPr>
          <p:spPr>
            <a:xfrm flipH="1">
              <a:off x="21744790" y="16685215"/>
              <a:ext cx="126462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1F9FA91-7808-D11C-595F-BAAFF03C3135}"/>
                </a:ext>
              </a:extLst>
            </p:cNvPr>
            <p:cNvCxnSpPr>
              <a:stCxn id="4" idx="1"/>
              <a:endCxn id="11" idx="6"/>
            </p:cNvCxnSpPr>
            <p:nvPr/>
          </p:nvCxnSpPr>
          <p:spPr>
            <a:xfrm flipH="1" flipV="1">
              <a:off x="19290057" y="16683075"/>
              <a:ext cx="1264620" cy="214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3CD08E00-D650-E588-A0D5-932A74D726CB}"/>
                </a:ext>
              </a:extLst>
            </p:cNvPr>
            <p:cNvCxnSpPr>
              <a:cxnSpLocks/>
              <a:stCxn id="10" idx="3"/>
              <a:endCxn id="15" idx="3"/>
            </p:cNvCxnSpPr>
            <p:nvPr/>
          </p:nvCxnSpPr>
          <p:spPr>
            <a:xfrm flipH="1">
              <a:off x="26375093" y="12532873"/>
              <a:ext cx="1398531" cy="62901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ED1226AB-0A17-538A-91F2-C0B922E0BBD8}"/>
                </a:ext>
              </a:extLst>
            </p:cNvPr>
            <p:cNvCxnSpPr>
              <a:cxnSpLocks/>
              <a:stCxn id="19" idx="1"/>
              <a:endCxn id="15" idx="3"/>
            </p:cNvCxnSpPr>
            <p:nvPr/>
          </p:nvCxnSpPr>
          <p:spPr>
            <a:xfrm flipH="1" flipV="1">
              <a:off x="26375093" y="13161883"/>
              <a:ext cx="1401981" cy="62387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CC213723-07D4-E94E-8B7F-96D0B12266B9}"/>
                </a:ext>
              </a:extLst>
            </p:cNvPr>
            <p:cNvCxnSpPr>
              <a:stCxn id="15" idx="1"/>
              <a:endCxn id="7" idx="6"/>
            </p:cNvCxnSpPr>
            <p:nvPr/>
          </p:nvCxnSpPr>
          <p:spPr>
            <a:xfrm flipH="1">
              <a:off x="23923810" y="13161883"/>
              <a:ext cx="1261170" cy="95795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EDC8744-F364-A915-866E-71836E22151C}"/>
                </a:ext>
              </a:extLst>
            </p:cNvPr>
            <p:cNvCxnSpPr>
              <a:cxnSpLocks/>
              <a:stCxn id="7" idx="3"/>
              <a:endCxn id="4" idx="3"/>
            </p:cNvCxnSpPr>
            <p:nvPr/>
          </p:nvCxnSpPr>
          <p:spPr>
            <a:xfrm flipH="1">
              <a:off x="21744790" y="14443125"/>
              <a:ext cx="1398531" cy="224209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BFAE88D4-E36E-00DC-07F5-B76B2F1FB974}"/>
                </a:ext>
              </a:extLst>
            </p:cNvPr>
            <p:cNvCxnSpPr>
              <a:cxnSpLocks/>
              <a:stCxn id="13" idx="1"/>
              <a:endCxn id="4" idx="3"/>
            </p:cNvCxnSpPr>
            <p:nvPr/>
          </p:nvCxnSpPr>
          <p:spPr>
            <a:xfrm flipH="1" flipV="1">
              <a:off x="21744790" y="16685215"/>
              <a:ext cx="1398531" cy="228494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7AA64EB5-169F-F620-E360-CEAE7CA81DFB}"/>
                </a:ext>
              </a:extLst>
            </p:cNvPr>
            <p:cNvCxnSpPr>
              <a:stCxn id="16" idx="1"/>
              <a:endCxn id="13" idx="6"/>
            </p:cNvCxnSpPr>
            <p:nvPr/>
          </p:nvCxnSpPr>
          <p:spPr>
            <a:xfrm flipH="1" flipV="1">
              <a:off x="23923810" y="19293446"/>
              <a:ext cx="1261170" cy="88970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C916C178-A260-461A-E015-C556E5ABBB8A}"/>
                </a:ext>
              </a:extLst>
            </p:cNvPr>
            <p:cNvCxnSpPr>
              <a:stCxn id="21" idx="2"/>
              <a:endCxn id="14" idx="3"/>
            </p:cNvCxnSpPr>
            <p:nvPr/>
          </p:nvCxnSpPr>
          <p:spPr>
            <a:xfrm flipH="1">
              <a:off x="26375093" y="16240715"/>
              <a:ext cx="1264620" cy="43180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9BD5E332-9B7C-9D66-DEB3-DAC491D092EA}"/>
                </a:ext>
              </a:extLst>
            </p:cNvPr>
            <p:cNvCxnSpPr>
              <a:cxnSpLocks/>
              <a:stCxn id="8" idx="3"/>
              <a:endCxn id="14" idx="3"/>
            </p:cNvCxnSpPr>
            <p:nvPr/>
          </p:nvCxnSpPr>
          <p:spPr>
            <a:xfrm flipH="1">
              <a:off x="26375093" y="15614246"/>
              <a:ext cx="1398531" cy="105826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0C8813FF-EACF-9F1F-0E68-58ABA9AF1FB9}"/>
                </a:ext>
              </a:extLst>
            </p:cNvPr>
            <p:cNvCxnSpPr>
              <a:stCxn id="17" idx="2"/>
              <a:endCxn id="14" idx="3"/>
            </p:cNvCxnSpPr>
            <p:nvPr/>
          </p:nvCxnSpPr>
          <p:spPr>
            <a:xfrm flipH="1" flipV="1">
              <a:off x="26375093" y="16672515"/>
              <a:ext cx="1264620" cy="51722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6677BEC0-A2DB-7A39-0411-9101FE5AF925}"/>
                </a:ext>
              </a:extLst>
            </p:cNvPr>
            <p:cNvCxnSpPr>
              <a:cxnSpLocks/>
              <a:stCxn id="18" idx="1"/>
              <a:endCxn id="14" idx="3"/>
            </p:cNvCxnSpPr>
            <p:nvPr/>
          </p:nvCxnSpPr>
          <p:spPr>
            <a:xfrm flipH="1" flipV="1">
              <a:off x="26375093" y="16672515"/>
              <a:ext cx="1398531" cy="114408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19EF0059-316F-4ACC-470E-1FC4BBEFC63B}"/>
                </a:ext>
              </a:extLst>
            </p:cNvPr>
            <p:cNvCxnSpPr>
              <a:cxnSpLocks/>
              <a:stCxn id="22" idx="1"/>
              <a:endCxn id="16" idx="3"/>
            </p:cNvCxnSpPr>
            <p:nvPr/>
          </p:nvCxnSpPr>
          <p:spPr>
            <a:xfrm flipH="1" flipV="1">
              <a:off x="26375093" y="20183148"/>
              <a:ext cx="1398531" cy="63861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E8512C60-3070-B7FA-BEE6-AE1DC2DA45CF}"/>
                </a:ext>
              </a:extLst>
            </p:cNvPr>
            <p:cNvCxnSpPr>
              <a:cxnSpLocks/>
              <a:stCxn id="9" idx="3"/>
              <a:endCxn id="16" idx="3"/>
            </p:cNvCxnSpPr>
            <p:nvPr/>
          </p:nvCxnSpPr>
          <p:spPr>
            <a:xfrm flipH="1">
              <a:off x="26375093" y="19533664"/>
              <a:ext cx="1398531" cy="64948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7" name="Graphic 56" descr="Badge Tick1 with solid fill">
              <a:extLst>
                <a:ext uri="{FF2B5EF4-FFF2-40B4-BE49-F238E27FC236}">
                  <a16:creationId xmlns:a16="http://schemas.microsoft.com/office/drawing/2014/main" id="{7990BCFA-1A30-F3C7-F75F-3476520D2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445442" y="16103943"/>
              <a:ext cx="1132796" cy="1132796"/>
            </a:xfrm>
            <a:prstGeom prst="rect">
              <a:avLst/>
            </a:prstGeom>
          </p:spPr>
        </p:pic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B55FD835-152D-A9D6-177F-0209290DA628}"/>
                </a:ext>
              </a:extLst>
            </p:cNvPr>
            <p:cNvCxnSpPr>
              <a:cxnSpLocks/>
              <a:stCxn id="11" idx="2"/>
              <a:endCxn id="67" idx="3"/>
            </p:cNvCxnSpPr>
            <p:nvPr/>
          </p:nvCxnSpPr>
          <p:spPr>
            <a:xfrm flipH="1" flipV="1">
              <a:off x="17036707" y="16678865"/>
              <a:ext cx="1338950" cy="421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BF65697E-325D-A7CD-93A5-C5B0645ECB8E}"/>
                    </a:ext>
                  </a:extLst>
                </p:cNvPr>
                <p:cNvSpPr txBox="1"/>
                <p:nvPr/>
              </p:nvSpPr>
              <p:spPr>
                <a:xfrm>
                  <a:off x="26874620" y="10916533"/>
                  <a:ext cx="2311641" cy="8887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BF65697E-325D-A7CD-93A5-C5B0645ECB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74620" y="10916533"/>
                  <a:ext cx="2311641" cy="88879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150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29FDD343-144B-A93F-A26A-1B993CC5118B}"/>
                    </a:ext>
                  </a:extLst>
                </p:cNvPr>
                <p:cNvSpPr txBox="1"/>
                <p:nvPr/>
              </p:nvSpPr>
              <p:spPr>
                <a:xfrm>
                  <a:off x="22900457" y="12868718"/>
                  <a:ext cx="1201262" cy="8887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it-IT" b="0" dirty="0"/>
                </a:p>
              </p:txBody>
            </p:sp>
          </mc:Choice>
          <mc:Fallback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29FDD343-144B-A93F-A26A-1B993CC511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00457" y="12868718"/>
                  <a:ext cx="1201262" cy="88879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150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FCD31DD3-13E6-CEE4-72E1-431D8BE8EBD9}"/>
                    </a:ext>
                  </a:extLst>
                </p:cNvPr>
                <p:cNvSpPr txBox="1"/>
                <p:nvPr/>
              </p:nvSpPr>
              <p:spPr>
                <a:xfrm>
                  <a:off x="18293176" y="15390923"/>
                  <a:ext cx="1214070" cy="8887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it-IT" b="0" dirty="0"/>
                </a:p>
              </p:txBody>
            </p:sp>
          </mc:Choice>
          <mc:Fallback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FCD31DD3-13E6-CEE4-72E1-431D8BE8EB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93176" y="15390923"/>
                  <a:ext cx="1214070" cy="88879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150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13529D2-D30E-0346-E8F4-F907ADBE7393}"/>
                </a:ext>
              </a:extLst>
            </p:cNvPr>
            <p:cNvSpPr txBox="1"/>
            <p:nvPr/>
          </p:nvSpPr>
          <p:spPr>
            <a:xfrm flipH="1">
              <a:off x="23999440" y="9845277"/>
              <a:ext cx="3561194" cy="814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/>
                <a:t>GNN Layer 1</a:t>
              </a:r>
              <a:endParaRPr lang="en-GB" sz="1600" dirty="0"/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0F0E24D2-9DFF-F3BC-1938-4282B21E60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501084" y="10722693"/>
              <a:ext cx="459159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723E18B-50FE-50E5-D577-6BE1DA0B377F}"/>
                </a:ext>
              </a:extLst>
            </p:cNvPr>
            <p:cNvSpPr txBox="1"/>
            <p:nvPr/>
          </p:nvSpPr>
          <p:spPr>
            <a:xfrm flipH="1">
              <a:off x="19366699" y="11888592"/>
              <a:ext cx="3566068" cy="814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/>
                <a:t>GNN Layer 2</a:t>
              </a:r>
              <a:endParaRPr lang="en-GB" sz="1600" dirty="0"/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1C464E61-457C-D711-9611-7120B1521E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900209" y="12803734"/>
              <a:ext cx="441832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57BCCB2-D11A-1315-6A79-0D2B784DB58A}"/>
                </a:ext>
              </a:extLst>
            </p:cNvPr>
            <p:cNvSpPr/>
            <p:nvPr/>
          </p:nvSpPr>
          <p:spPr>
            <a:xfrm>
              <a:off x="15846594" y="16320716"/>
              <a:ext cx="1190113" cy="71629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it-IT" sz="1400" dirty="0">
                  <a:solidFill>
                    <a:schemeClr val="tx1"/>
                  </a:solidFill>
                </a:rPr>
                <a:t>ML</a:t>
              </a:r>
              <a:endParaRPr lang="en-150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C4661AA2-259C-FD1D-3D7F-5238CF452A6C}"/>
                </a:ext>
              </a:extLst>
            </p:cNvPr>
            <p:cNvCxnSpPr>
              <a:cxnSpLocks/>
              <a:stCxn id="67" idx="1"/>
              <a:endCxn id="57" idx="3"/>
            </p:cNvCxnSpPr>
            <p:nvPr/>
          </p:nvCxnSpPr>
          <p:spPr>
            <a:xfrm flipH="1" flipV="1">
              <a:off x="14578238" y="16670341"/>
              <a:ext cx="1268356" cy="852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9FB1792-5014-E2BA-8E5B-CF1CE33B2F23}"/>
                </a:ext>
              </a:extLst>
            </p:cNvPr>
            <p:cNvSpPr txBox="1"/>
            <p:nvPr/>
          </p:nvSpPr>
          <p:spPr>
            <a:xfrm flipH="1">
              <a:off x="14208441" y="13570613"/>
              <a:ext cx="4251288" cy="1407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/>
                <a:t>Task-Specific Output Layer</a:t>
              </a:r>
              <a:endParaRPr lang="en-GB" sz="1600" dirty="0"/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E95B3A8D-EAFE-8D31-3B54-88FCCBA7E1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038289" y="15145585"/>
              <a:ext cx="459159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F7E66B14-DAEE-AF69-B1BC-E4133B72BB41}"/>
              </a:ext>
            </a:extLst>
          </p:cNvPr>
          <p:cNvGrpSpPr/>
          <p:nvPr/>
        </p:nvGrpSpPr>
        <p:grpSpPr>
          <a:xfrm>
            <a:off x="2526809" y="4242441"/>
            <a:ext cx="5404628" cy="1679162"/>
            <a:chOff x="2332298" y="4411816"/>
            <a:chExt cx="5404628" cy="1679162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D2AA5567-C402-9154-D33B-D0C8D15255A0}"/>
                </a:ext>
              </a:extLst>
            </p:cNvPr>
            <p:cNvCxnSpPr>
              <a:cxnSpLocks/>
            </p:cNvCxnSpPr>
            <p:nvPr/>
          </p:nvCxnSpPr>
          <p:spPr>
            <a:xfrm>
              <a:off x="2332298" y="4421052"/>
              <a:ext cx="530146" cy="0"/>
            </a:xfrm>
            <a:prstGeom prst="straightConnector1">
              <a:avLst/>
            </a:prstGeom>
            <a:ln w="444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AF474584-3673-B502-2ABC-F76086F6A674}"/>
                </a:ext>
              </a:extLst>
            </p:cNvPr>
            <p:cNvCxnSpPr>
              <a:cxnSpLocks/>
            </p:cNvCxnSpPr>
            <p:nvPr/>
          </p:nvCxnSpPr>
          <p:spPr>
            <a:xfrm>
              <a:off x="3391712" y="4411816"/>
              <a:ext cx="530146" cy="0"/>
            </a:xfrm>
            <a:prstGeom prst="straightConnector1">
              <a:avLst/>
            </a:prstGeom>
            <a:ln w="444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3709952E-6A04-7B71-F989-EF0512325CCC}"/>
                </a:ext>
              </a:extLst>
            </p:cNvPr>
            <p:cNvCxnSpPr>
              <a:cxnSpLocks/>
            </p:cNvCxnSpPr>
            <p:nvPr/>
          </p:nvCxnSpPr>
          <p:spPr>
            <a:xfrm>
              <a:off x="4297186" y="4421052"/>
              <a:ext cx="530146" cy="0"/>
            </a:xfrm>
            <a:prstGeom prst="straightConnector1">
              <a:avLst/>
            </a:prstGeom>
            <a:ln w="444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20FCA405-DEFF-5BF1-E7DA-50F481FBA964}"/>
                </a:ext>
              </a:extLst>
            </p:cNvPr>
            <p:cNvCxnSpPr>
              <a:cxnSpLocks/>
            </p:cNvCxnSpPr>
            <p:nvPr/>
          </p:nvCxnSpPr>
          <p:spPr>
            <a:xfrm>
              <a:off x="5331975" y="4472526"/>
              <a:ext cx="504691" cy="813287"/>
            </a:xfrm>
            <a:prstGeom prst="straightConnector1">
              <a:avLst/>
            </a:prstGeom>
            <a:ln w="444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A4F27352-8029-D85A-A825-5F40709D1580}"/>
                </a:ext>
              </a:extLst>
            </p:cNvPr>
            <p:cNvCxnSpPr>
              <a:cxnSpLocks/>
            </p:cNvCxnSpPr>
            <p:nvPr/>
          </p:nvCxnSpPr>
          <p:spPr>
            <a:xfrm>
              <a:off x="6217200" y="5508834"/>
              <a:ext cx="504691" cy="371587"/>
            </a:xfrm>
            <a:prstGeom prst="straightConnector1">
              <a:avLst/>
            </a:prstGeom>
            <a:ln w="444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66035CBC-5E4D-1EF5-5E52-8C7B987854BC}"/>
                </a:ext>
              </a:extLst>
            </p:cNvPr>
            <p:cNvCxnSpPr>
              <a:cxnSpLocks/>
            </p:cNvCxnSpPr>
            <p:nvPr/>
          </p:nvCxnSpPr>
          <p:spPr>
            <a:xfrm>
              <a:off x="7284188" y="5899339"/>
              <a:ext cx="452738" cy="191639"/>
            </a:xfrm>
            <a:prstGeom prst="straightConnector1">
              <a:avLst/>
            </a:prstGeom>
            <a:ln w="444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FAFDA250-B985-A1BF-20F0-0E89629961E2}"/>
              </a:ext>
            </a:extLst>
          </p:cNvPr>
          <p:cNvGrpSpPr/>
          <p:nvPr/>
        </p:nvGrpSpPr>
        <p:grpSpPr>
          <a:xfrm>
            <a:off x="2347799" y="4596359"/>
            <a:ext cx="3274909" cy="990314"/>
            <a:chOff x="2080829" y="1712628"/>
            <a:chExt cx="3274909" cy="990314"/>
          </a:xfrm>
        </p:grpSpPr>
        <p:sp>
          <p:nvSpPr>
            <p:cNvPr id="88" name="Rectangle: Rounded Corners 87">
              <a:extLst>
                <a:ext uri="{FF2B5EF4-FFF2-40B4-BE49-F238E27FC236}">
                  <a16:creationId xmlns:a16="http://schemas.microsoft.com/office/drawing/2014/main" id="{F9F561D4-2AFA-5C50-D74F-C255A4D33C30}"/>
                </a:ext>
              </a:extLst>
            </p:cNvPr>
            <p:cNvSpPr/>
            <p:nvPr/>
          </p:nvSpPr>
          <p:spPr>
            <a:xfrm>
              <a:off x="2080829" y="2013805"/>
              <a:ext cx="1979562" cy="689137"/>
            </a:xfrm>
            <a:prstGeom prst="roundRect">
              <a:avLst>
                <a:gd name="adj" fmla="val 14603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it-IT" b="1" dirty="0">
                  <a:solidFill>
                    <a:srgbClr val="FF0000"/>
                  </a:solidFill>
                </a:rPr>
                <a:t>Hard to decentralize!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cxnSp>
          <p:nvCxnSpPr>
            <p:cNvPr id="89" name="Connector: Curved 88">
              <a:extLst>
                <a:ext uri="{FF2B5EF4-FFF2-40B4-BE49-F238E27FC236}">
                  <a16:creationId xmlns:a16="http://schemas.microsoft.com/office/drawing/2014/main" id="{39476BD0-5393-BF89-C152-A2C7A258C2EE}"/>
                </a:ext>
              </a:extLst>
            </p:cNvPr>
            <p:cNvCxnSpPr>
              <a:cxnSpLocks/>
              <a:stCxn id="88" idx="3"/>
            </p:cNvCxnSpPr>
            <p:nvPr/>
          </p:nvCxnSpPr>
          <p:spPr>
            <a:xfrm flipV="1">
              <a:off x="4060391" y="1712628"/>
              <a:ext cx="1295347" cy="645746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383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Solution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4EB5-CDFB-4CD6-8699-1F8038A9BF27}" type="slidenum">
              <a:rPr lang="en-US" smtClean="0"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200" dirty="0"/>
              <a:t>Summer School, Stockholm, 11-17 Sep. 2022</a:t>
            </a:r>
            <a:endParaRPr lang="en-US" sz="1200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4D6F47FA-9859-F2F7-0D95-7DD8BDACA9B0}"/>
              </a:ext>
            </a:extLst>
          </p:cNvPr>
          <p:cNvSpPr txBox="1">
            <a:spLocks/>
          </p:cNvSpPr>
          <p:nvPr/>
        </p:nvSpPr>
        <p:spPr>
          <a:xfrm>
            <a:off x="0" y="969423"/>
            <a:ext cx="9144000" cy="5266928"/>
          </a:xfrm>
          <a:prstGeom prst="rect">
            <a:avLst/>
          </a:prstGeom>
        </p:spPr>
        <p:txBody>
          <a:bodyPr vert="horz" lIns="288000" tIns="288000" rIns="288000" bIns="288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it-IT" dirty="0">
                <a:solidFill>
                  <a:schemeClr val="tx1"/>
                </a:solidFill>
              </a:rPr>
              <a:t>Combination</a:t>
            </a:r>
            <a:r>
              <a:rPr lang="it-IT" dirty="0"/>
              <a:t> of multiple techniques: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it-IT" b="1" dirty="0">
                <a:solidFill>
                  <a:srgbClr val="FF0000"/>
                </a:solidFill>
              </a:rPr>
              <a:t>Layer-wise Self-Supervised Learning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it-IT" dirty="0"/>
              <a:t>Novel approach to “</a:t>
            </a:r>
            <a:r>
              <a:rPr lang="sv-SE" dirty="0"/>
              <a:t>break down” the GNN tree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sv-SE" dirty="0"/>
              <a:t>Each training step is completely local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sv-SE" b="1" dirty="0">
                <a:solidFill>
                  <a:srgbClr val="FF0000"/>
                </a:solidFill>
              </a:rPr>
              <a:t>Gossip Learning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sv-SE" b="1" dirty="0">
                <a:solidFill>
                  <a:srgbClr val="FF0000"/>
                </a:solidFill>
              </a:rPr>
              <a:t>Asynchronous push-based communications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sv-SE" dirty="0"/>
              <a:t>Used in all components of the system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sv-SE" dirty="0"/>
              <a:t>Efficient, low-overhead, highly resilient approach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6462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400" dirty="0"/>
              <a:t>Summer School, Stockholm, 11-17 Sep. 2022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4EB5-CDFB-4CD6-8699-1F8038A9BF27}" type="slidenum">
              <a:rPr lang="en-US" smtClean="0"/>
              <a:t>5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2890306"/>
            <a:ext cx="9144000" cy="10773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chemeClr val="tx2"/>
                </a:solidFill>
                <a:latin typeface="+mj-lt"/>
              </a:rPr>
              <a:t>THANK YOU!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358" y="626340"/>
            <a:ext cx="1841285" cy="57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812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AIS">
      <a:dk1>
        <a:sysClr val="windowText" lastClr="000000"/>
      </a:dk1>
      <a:lt1>
        <a:sysClr val="window" lastClr="FFFFFF"/>
      </a:lt1>
      <a:dk2>
        <a:srgbClr val="3C4858"/>
      </a:dk2>
      <a:lt2>
        <a:srgbClr val="EEEEEE"/>
      </a:lt2>
      <a:accent1>
        <a:srgbClr val="22398A"/>
      </a:accent1>
      <a:accent2>
        <a:srgbClr val="5962B9"/>
      </a:accent2>
      <a:accent3>
        <a:srgbClr val="FF984E"/>
      </a:accent3>
      <a:accent4>
        <a:srgbClr val="FFC194"/>
      </a:accent4>
      <a:accent5>
        <a:srgbClr val="6F3B55"/>
      </a:accent5>
      <a:accent6>
        <a:srgbClr val="C490AA"/>
      </a:accent6>
      <a:hlink>
        <a:srgbClr val="5962B9"/>
      </a:hlink>
      <a:folHlink>
        <a:srgbClr val="5962B9"/>
      </a:folHlink>
    </a:clrScheme>
    <a:fontScheme name="RAIS-Roboto">
      <a:majorFont>
        <a:latin typeface="Roboto Slab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461</TotalTime>
  <Words>187</Words>
  <Application>Microsoft Office PowerPoint</Application>
  <PresentationFormat>On-screen Show (4:3)</PresentationFormat>
  <Paragraphs>70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Roboto</vt:lpstr>
      <vt:lpstr>Arial</vt:lpstr>
      <vt:lpstr>Calibri</vt:lpstr>
      <vt:lpstr>Cambria Math</vt:lpstr>
      <vt:lpstr>Roboto Slab</vt:lpstr>
      <vt:lpstr>Office Theme</vt:lpstr>
      <vt:lpstr>TOWARDS DECENTRALIZED GNNS</vt:lpstr>
      <vt:lpstr>High-Level View</vt:lpstr>
      <vt:lpstr>Zooming In</vt:lpstr>
      <vt:lpstr>Solution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Andreas Andreou</dc:creator>
  <cp:lastModifiedBy>Lodovico Giaretta</cp:lastModifiedBy>
  <cp:revision>64</cp:revision>
  <dcterms:created xsi:type="dcterms:W3CDTF">2019-01-10T09:02:04Z</dcterms:created>
  <dcterms:modified xsi:type="dcterms:W3CDTF">2022-09-11T19:14:08Z</dcterms:modified>
</cp:coreProperties>
</file>